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01" r:id="rId2"/>
    <p:sldId id="302" r:id="rId3"/>
    <p:sldId id="303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306" r:id="rId12"/>
    <p:sldId id="267" r:id="rId13"/>
    <p:sldId id="307" r:id="rId14"/>
    <p:sldId id="305" r:id="rId15"/>
  </p:sldIdLst>
  <p:sldSz cx="9144000" cy="6858000" type="screen4x3"/>
  <p:notesSz cx="6858000" cy="99456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9046" autoAdjust="0"/>
  </p:normalViewPr>
  <p:slideViewPr>
    <p:cSldViewPr>
      <p:cViewPr varScale="1">
        <p:scale>
          <a:sx n="70" d="100"/>
          <a:sy n="70" d="100"/>
        </p:scale>
        <p:origin x="118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E00F047-EB99-4803-873A-971C8224282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412946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400"/>
            <a:ext cx="5486400" cy="447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3FDBCD7C-D8C7-43D2-9EF6-36AFD41D43F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250297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FE94CE-EA23-41FD-AF91-C6BE2853747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6530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C3A6BF-2B8F-4D1C-A05A-24B055F5A50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6230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67ECA-462E-4FE3-86ED-3E04C224574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75570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C2F4C-EB0C-4E74-9542-F529EBA4DD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37463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A376AE-84AE-47F3-A82A-369B4AD2701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4684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9A6348-B630-4F23-A32D-2658244BDA7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6966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793AB3-C979-41C7-8E66-BAD44011B0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92658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22018B-7891-4B30-94B2-DB0B5E058C0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1186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65F40D-1A23-4B10-BA3D-4604C03327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9581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58468-E1F0-47D4-901A-240A84348D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246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B77CF-8055-4F1E-AED1-1ABDC4A2411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4517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738AB088-44A5-41BE-9F6C-BCA37EE4207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1214754"/>
            <a:ext cx="6707088" cy="85725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b="1" dirty="0"/>
              <a:t>Казахский Национальный Университет им. аль-</a:t>
            </a:r>
            <a:r>
              <a:rPr lang="ru-RU" sz="3200" b="1" dirty="0" err="1"/>
              <a:t>Фараби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2192470"/>
            <a:ext cx="648072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</a:rPr>
              <a:t>Кафедра политологии и политических технологий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95736" y="3311188"/>
            <a:ext cx="6624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История и теория политического менеджмента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4872" y="4659385"/>
            <a:ext cx="40324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latin typeface="Arial" panose="020B0604020202020204" pitchFamily="34" charset="0"/>
              </a:rPr>
              <a:t>Абжаппарова</a:t>
            </a:r>
            <a:r>
              <a:rPr lang="ru-RU" sz="2400" b="1" dirty="0">
                <a:latin typeface="Arial" panose="020B0604020202020204" pitchFamily="34" charset="0"/>
              </a:rPr>
              <a:t> А.А.</a:t>
            </a:r>
          </a:p>
          <a:p>
            <a:r>
              <a:rPr lang="ru-RU" sz="2400" b="1" dirty="0">
                <a:latin typeface="Arial" panose="020B0604020202020204" pitchFamily="34" charset="0"/>
              </a:rPr>
              <a:t>Старший преподаватель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07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2D000-E4A4-4734-86A3-E3AB318D388F}" type="slidenum">
              <a:rPr lang="ru-RU" altLang="ru-RU"/>
              <a:pPr/>
              <a:t>10</a:t>
            </a:fld>
            <a:endParaRPr lang="ru-RU" altLang="ru-RU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Прикладные:</a:t>
            </a:r>
            <a:endParaRPr lang="ru-RU" altLang="ru-RU" dirty="0">
              <a:solidFill>
                <a:schemeClr val="accent2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268413"/>
            <a:ext cx="8359775" cy="5184775"/>
          </a:xfrm>
        </p:spPr>
        <p:txBody>
          <a:bodyPr/>
          <a:lstStyle/>
          <a:p>
            <a:r>
              <a:rPr lang="ru-RU" sz="2800" dirty="0"/>
              <a:t>· Функционализм – при объяснении политического поведения основное внимание уделяется функциям, т.е. зависимостям между элементами и тем ролям, которые эти элементы играют в обеспечении целого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Прикладные: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· Социологические методы сбора эмпирической информации:</a:t>
            </a:r>
          </a:p>
          <a:p>
            <a:r>
              <a:rPr lang="ru-RU" sz="2800" dirty="0"/>
              <a:t>- анализ документов (качественный и количественный);</a:t>
            </a:r>
          </a:p>
          <a:p>
            <a:r>
              <a:rPr lang="ru-RU" sz="2800" dirty="0"/>
              <a:t>- наблюдение;</a:t>
            </a:r>
          </a:p>
          <a:p>
            <a:r>
              <a:rPr lang="ru-RU" sz="2800" dirty="0"/>
              <a:t>- массовый опрос;</a:t>
            </a:r>
          </a:p>
          <a:p>
            <a:r>
              <a:rPr lang="ru-RU" sz="2800" dirty="0"/>
              <a:t>- опрос экспертов;</a:t>
            </a:r>
          </a:p>
          <a:p>
            <a:r>
              <a:rPr lang="ru-RU" sz="2800" dirty="0"/>
              <a:t>- метод фокус-групп;</a:t>
            </a:r>
          </a:p>
          <a:p>
            <a:r>
              <a:rPr lang="ru-RU" sz="2800" dirty="0"/>
              <a:t>- метод «кейс-стадий».</a:t>
            </a:r>
          </a:p>
          <a:p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32295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A18F-5D99-4738-9978-AFD30FC1C599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 Практические задачи, решаемые политическим менеджментом:</a:t>
            </a:r>
            <a:endParaRPr lang="ru-RU" altLang="ru-RU" sz="3600" b="1" u="sng" dirty="0">
              <a:solidFill>
                <a:schemeClr val="accent2"/>
              </a:solidFill>
              <a:latin typeface="MS Mincho" panose="02020609040205080304" pitchFamily="49" charset="-128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6113"/>
            <a:ext cx="8507288" cy="4210050"/>
          </a:xfrm>
        </p:spPr>
        <p:txBody>
          <a:bodyPr/>
          <a:lstStyle/>
          <a:p>
            <a:r>
              <a:rPr lang="ru-RU" sz="2400" dirty="0"/>
              <a:t>1. Создание и обеспечение эффективности политических организаций.</a:t>
            </a:r>
          </a:p>
          <a:p>
            <a:r>
              <a:rPr lang="ru-RU" sz="2400" dirty="0"/>
              <a:t>2. Создание и укрепление авторитета политических субъектов.</a:t>
            </a:r>
          </a:p>
          <a:p>
            <a:r>
              <a:rPr lang="ru-RU" sz="2400" dirty="0"/>
              <a:t>3. Обеспечение поддержкой общественностью политических деятелей и программ.</a:t>
            </a:r>
          </a:p>
          <a:p>
            <a:r>
              <a:rPr lang="ru-RU" sz="2400" dirty="0"/>
              <a:t>4. Формирование электоральных предпочтений населения.</a:t>
            </a:r>
          </a:p>
          <a:p>
            <a:r>
              <a:rPr lang="ru-RU" sz="2400" dirty="0"/>
              <a:t>5. Создание политических союзов и блоков.</a:t>
            </a:r>
          </a:p>
          <a:p>
            <a:r>
              <a:rPr lang="ru-RU" sz="2400" dirty="0"/>
              <a:t>6. Влияние на политических оппонентов и конкурентов.</a:t>
            </a:r>
          </a:p>
          <a:p>
            <a:r>
              <a:rPr lang="ru-RU" sz="2400" dirty="0"/>
              <a:t>7. Мобилизация масс.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Основные направления политического менеджмента: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r>
              <a:rPr lang="ru-RU" sz="2400" dirty="0"/>
              <a:t>1. Политический </a:t>
            </a:r>
            <a:r>
              <a:rPr lang="ru-RU" sz="2400" dirty="0" err="1"/>
              <a:t>имиджмейкинг</a:t>
            </a:r>
            <a:r>
              <a:rPr lang="ru-RU" sz="2400" dirty="0"/>
              <a:t> – создание положительно воспринимаемых образов политических деятелей и организаций.</a:t>
            </a:r>
          </a:p>
          <a:p>
            <a:r>
              <a:rPr lang="ru-RU" sz="2400" dirty="0"/>
              <a:t>2. Электоральный менеджмент – организация и проведение избирательных кампаний.</a:t>
            </a:r>
          </a:p>
          <a:p>
            <a:r>
              <a:rPr lang="ru-RU" sz="2400" dirty="0"/>
              <a:t>3. Политический </a:t>
            </a:r>
            <a:r>
              <a:rPr lang="ru-RU" sz="2400" dirty="0" err="1"/>
              <a:t>брендинг</a:t>
            </a:r>
            <a:r>
              <a:rPr lang="ru-RU" sz="2400" dirty="0"/>
              <a:t> – внесение в массовое сознание узнаваемых символов, значений и образов.</a:t>
            </a:r>
          </a:p>
          <a:p>
            <a:r>
              <a:rPr lang="ru-RU" sz="2400" dirty="0"/>
              <a:t>4. Урегулирование политических конфликтов.</a:t>
            </a:r>
          </a:p>
          <a:p>
            <a:r>
              <a:rPr lang="ru-RU" sz="2400" dirty="0"/>
              <a:t>5. Лоббистская деятельность – оказание воздействия на должностных лиц с целью принятия ими решения в пользу лоббирующей группы.</a:t>
            </a:r>
          </a:p>
          <a:p>
            <a:r>
              <a:rPr lang="ru-RU" sz="2400" dirty="0"/>
              <a:t>6. Политический PR – обеспечение благоприятных для политического деятеля отношений.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13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580563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1124745"/>
            <a:ext cx="6563072" cy="936103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>Использованная литература</a:t>
            </a:r>
            <a:r>
              <a:rPr lang="en-US" sz="27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1800" dirty="0"/>
              <a:t>1. Семенов, В. А. Политический менеджмент : учеб. пособие для академического </a:t>
            </a:r>
            <a:r>
              <a:rPr lang="ru-RU" sz="1800" dirty="0" err="1"/>
              <a:t>бакалавриата</a:t>
            </a:r>
            <a:r>
              <a:rPr lang="ru-RU" sz="1800" dirty="0"/>
              <a:t> / В. А. Семенов, В. Н. Колесников. — 2-е изд., </a:t>
            </a:r>
            <a:r>
              <a:rPr lang="ru-RU" sz="1800" dirty="0" err="1"/>
              <a:t>испр</a:t>
            </a:r>
            <a:r>
              <a:rPr lang="ru-RU" sz="1800" dirty="0"/>
              <a:t>. и доп. — М. : Издательство </a:t>
            </a:r>
            <a:r>
              <a:rPr lang="ru-RU" sz="1800" dirty="0" err="1"/>
              <a:t>Юрайт</a:t>
            </a:r>
            <a:r>
              <a:rPr lang="ru-RU" sz="1800" dirty="0"/>
              <a:t>, 2018. — 298 с</a:t>
            </a:r>
            <a:r>
              <a:rPr lang="ru-RU" sz="1800" dirty="0" smtClean="0"/>
              <a:t>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2. </a:t>
            </a:r>
            <a:r>
              <a:rPr lang="ru-RU" sz="1800" dirty="0" err="1"/>
              <a:t>Бокаев</a:t>
            </a:r>
            <a:r>
              <a:rPr lang="ru-RU" sz="1800" dirty="0"/>
              <a:t> С.О. Политические технологии как фактор формирования </a:t>
            </a:r>
            <a:r>
              <a:rPr lang="ru-RU" sz="1800" dirty="0" err="1"/>
              <a:t>общестенного</a:t>
            </a:r>
            <a:r>
              <a:rPr lang="ru-RU" sz="1800" dirty="0"/>
              <a:t> мнения и электорального поведения: мировой опыт и Казахстан.- А.: </a:t>
            </a:r>
            <a:r>
              <a:rPr lang="ru-RU" sz="1800" dirty="0" err="1"/>
              <a:t>Қазақ</a:t>
            </a:r>
            <a:r>
              <a:rPr lang="ru-RU" sz="1800" dirty="0"/>
              <a:t> </a:t>
            </a:r>
            <a:r>
              <a:rPr lang="ru-RU" sz="1800" dirty="0" err="1"/>
              <a:t>университеті</a:t>
            </a:r>
            <a:r>
              <a:rPr lang="ru-RU" sz="1800" dirty="0"/>
              <a:t>, 2009 г. </a:t>
            </a:r>
            <a:br>
              <a:rPr lang="ru-RU" sz="1800" dirty="0"/>
            </a:br>
            <a:r>
              <a:rPr lang="ru-RU" sz="1800" dirty="0"/>
              <a:t>3. . </a:t>
            </a:r>
            <a:r>
              <a:rPr lang="ru-RU" sz="1800" i="1" dirty="0"/>
              <a:t>Пушкарева, Г. В. </a:t>
            </a:r>
            <a:r>
              <a:rPr lang="ru-RU" sz="1800" dirty="0"/>
              <a:t> Политический менеджмент : учебник и практикум для академического </a:t>
            </a:r>
            <a:r>
              <a:rPr lang="ru-RU" sz="1800" dirty="0" err="1"/>
              <a:t>бакалавриата</a:t>
            </a:r>
            <a:r>
              <a:rPr lang="ru-RU" sz="1800" dirty="0"/>
              <a:t> / Г. В. Пушкарева. — Москва : Издательство </a:t>
            </a:r>
            <a:r>
              <a:rPr lang="ru-RU" sz="1800" dirty="0" err="1"/>
              <a:t>Юрайт</a:t>
            </a:r>
            <a:r>
              <a:rPr lang="ru-RU" sz="1800" dirty="0"/>
              <a:t>, 2019. — 365 с..</a:t>
            </a:r>
            <a:br>
              <a:rPr lang="ru-RU" sz="1800" dirty="0"/>
            </a:br>
            <a:r>
              <a:rPr lang="ru-RU" sz="1800" dirty="0"/>
              <a:t>4.  </a:t>
            </a:r>
            <a:r>
              <a:rPr lang="ru-RU" sz="1800" dirty="0" err="1"/>
              <a:t>Шелдрейк</a:t>
            </a:r>
            <a:r>
              <a:rPr lang="ru-RU" sz="1800" dirty="0"/>
              <a:t> Дж. Теория менеджмента: от тейлоризма до </a:t>
            </a:r>
            <a:r>
              <a:rPr lang="ru-RU" sz="1800" dirty="0" err="1"/>
              <a:t>япони-зации</a:t>
            </a:r>
            <a:r>
              <a:rPr lang="ru-RU" sz="1800" dirty="0"/>
              <a:t> / Пер. с англ. под ред. В.А. </a:t>
            </a:r>
            <a:r>
              <a:rPr lang="ru-RU" sz="1800" dirty="0" err="1"/>
              <a:t>Спивака</a:t>
            </a:r>
            <a:r>
              <a:rPr lang="ru-RU" sz="1800" dirty="0"/>
              <a:t>. - СПб.: Питер, 2015.</a:t>
            </a:r>
            <a:br>
              <a:rPr lang="ru-RU" sz="1800" dirty="0"/>
            </a:br>
            <a:r>
              <a:rPr lang="ru-RU" sz="1800" dirty="0"/>
              <a:t>5. Колесников В.Н., Семенов В.А. Политический менеджмент. Учебное пособие. — СПб.: Питер, 2012. — 320 с</a:t>
            </a:r>
            <a:endParaRPr lang="ru-RU" sz="2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04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2060848"/>
            <a:ext cx="66247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/>
              <a:t>История и теория политического менеджмента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6" y="3624654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</a:rPr>
              <a:t>Лекция 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3200" b="1" dirty="0"/>
              <a:t>Общая характеристика политического менеджмента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98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План лекции</a:t>
            </a:r>
            <a:r>
              <a:rPr lang="" sz="2400" b="1" dirty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2057401"/>
            <a:ext cx="6563072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1. Объект и предмет курса</a:t>
            </a:r>
          </a:p>
          <a:p>
            <a:pPr marL="0" indent="0">
              <a:buNone/>
            </a:pPr>
            <a:r>
              <a:rPr lang="ru-RU" sz="2400" dirty="0"/>
              <a:t>2. Методы познания, используемые в политическом менеджменте</a:t>
            </a:r>
          </a:p>
          <a:p>
            <a:pPr marL="0" indent="0">
              <a:buNone/>
            </a:pPr>
            <a:r>
              <a:rPr lang="ru-RU" sz="2400" dirty="0"/>
              <a:t>3. Политический менеджмент как вид практической деятельности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58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C000-33AE-44C9-9CFC-5B19F3EFF00B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66800"/>
          </a:xfrm>
        </p:spPr>
        <p:txBody>
          <a:bodyPr/>
          <a:lstStyle/>
          <a:p>
            <a:r>
              <a:rPr lang="ru-RU" sz="4000" dirty="0"/>
              <a:t>Объект и предмет курса</a:t>
            </a:r>
            <a:endParaRPr lang="ru-RU" altLang="ru-RU" sz="4000" b="1" dirty="0">
              <a:solidFill>
                <a:schemeClr val="accent2"/>
              </a:solidFill>
              <a:latin typeface="Sylfaen" panose="010A0502050306030303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075612" cy="4752975"/>
          </a:xfrm>
        </p:spPr>
        <p:txBody>
          <a:bodyPr/>
          <a:lstStyle/>
          <a:p>
            <a:r>
              <a:rPr lang="ru-RU" dirty="0"/>
              <a:t>Объект – политическое управление.</a:t>
            </a:r>
          </a:p>
          <a:p>
            <a:r>
              <a:rPr lang="ru-RU" dirty="0"/>
              <a:t>Предмет – политический менеджмент.</a:t>
            </a:r>
          </a:p>
          <a:p>
            <a:r>
              <a:rPr lang="ru-RU" dirty="0"/>
              <a:t>Политическое управление - целенаправленное воздействие на людей для достижения политических целей.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3D7DA-A9AD-4452-A705-CB71E2FCC89B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Механизмы формирования политического поведения:</a:t>
            </a:r>
            <a:endParaRPr lang="ru-RU" altLang="ru-RU" sz="40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00200"/>
            <a:ext cx="8147050" cy="5257800"/>
          </a:xfrm>
        </p:spPr>
        <p:txBody>
          <a:bodyPr/>
          <a:lstStyle/>
          <a:p>
            <a:r>
              <a:rPr lang="ru-RU" sz="2800" dirty="0"/>
              <a:t>1. Субстанциональные механизмы (</a:t>
            </a:r>
            <a:r>
              <a:rPr lang="ru-RU" sz="2800" dirty="0" err="1"/>
              <a:t>квазиуправленческие</a:t>
            </a:r>
            <a:r>
              <a:rPr lang="ru-RU" sz="2800" dirty="0"/>
              <a:t> процессы):</a:t>
            </a:r>
          </a:p>
          <a:p>
            <a:r>
              <a:rPr lang="ru-RU" sz="2800" dirty="0"/>
              <a:t>· Политическая социализация. Усвоение человеком политических норм, ценностей и ролей, принятых в конкретном обществе.</a:t>
            </a:r>
          </a:p>
          <a:p>
            <a:r>
              <a:rPr lang="ru-RU" sz="2800" dirty="0"/>
              <a:t>· Политическая институционализация. Закрепление наиболее эффективных политических практик.</a:t>
            </a:r>
          </a:p>
          <a:p>
            <a:r>
              <a:rPr lang="ru-RU" sz="2800" dirty="0"/>
              <a:t>· Политическая легитимация. Признание авторитетности, законности политических институтов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2C57-D8E0-44B9-B92A-D22F5144C51F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Механизмы формирования политического поведения:</a:t>
            </a:r>
            <a:endParaRPr lang="ru-RU" altLang="ru-RU" sz="4000" b="1" dirty="0">
              <a:solidFill>
                <a:schemeClr val="accent2"/>
              </a:solidFill>
              <a:latin typeface="Century" panose="02040604050505020304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00200"/>
            <a:ext cx="8784976" cy="4525963"/>
          </a:xfrm>
        </p:spPr>
        <p:txBody>
          <a:bodyPr/>
          <a:lstStyle/>
          <a:p>
            <a:r>
              <a:rPr lang="ru-RU" sz="2400" dirty="0"/>
              <a:t>2. </a:t>
            </a:r>
            <a:r>
              <a:rPr lang="ru-RU" sz="2400" dirty="0" err="1"/>
              <a:t>Реляционистские</a:t>
            </a:r>
            <a:r>
              <a:rPr lang="ru-RU" sz="2400" dirty="0"/>
              <a:t> механизмы:</a:t>
            </a:r>
          </a:p>
          <a:p>
            <a:r>
              <a:rPr lang="ru-RU" sz="2400" dirty="0"/>
              <a:t>· Государственное управление. Осуществляется за счет создания норм и применения санкций.</a:t>
            </a:r>
          </a:p>
          <a:p>
            <a:r>
              <a:rPr lang="ru-RU" sz="2400" dirty="0"/>
              <a:t>· Управление внутри государственно-административных и политических организаций. осуществляется на основании отношений подчиненности.</a:t>
            </a:r>
          </a:p>
          <a:p>
            <a:r>
              <a:rPr lang="ru-RU" sz="2400" dirty="0"/>
              <a:t>· Управление политическим поведением людей, не находящихся в формальном подчинении субъекту управления.</a:t>
            </a:r>
          </a:p>
          <a:p>
            <a:r>
              <a:rPr lang="ru-RU" sz="2400" dirty="0"/>
              <a:t>Политический менеджмент – разновидность политического управления, связанная с достижением политических целей за счет использования методов неадминистративного характера.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0A7FC-2AD8-4815-9E85-86913B396865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sz="3200" dirty="0"/>
              <a:t>Политический менеджмент имеет прикладной и теоретический уровень.</a:t>
            </a:r>
            <a:endParaRPr lang="ru-RU" altLang="ru-RU" sz="3200" dirty="0">
              <a:solidFill>
                <a:schemeClr val="accent2"/>
              </a:solidFill>
              <a:latin typeface="Estrangelo Edessa" panose="03080600000000000000" pitchFamily="66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800" dirty="0"/>
              <a:t> </a:t>
            </a:r>
            <a:r>
              <a:rPr lang="ru-RU" sz="2800" dirty="0"/>
              <a:t>На теоретическом уровне используются:</a:t>
            </a:r>
          </a:p>
          <a:p>
            <a:r>
              <a:rPr lang="ru-RU" sz="2800" dirty="0"/>
              <a:t>1. Общенаучные методы:</a:t>
            </a:r>
          </a:p>
          <a:p>
            <a:r>
              <a:rPr lang="ru-RU" sz="2800" dirty="0"/>
              <a:t>· Диалектический</a:t>
            </a:r>
          </a:p>
          <a:p>
            <a:r>
              <a:rPr lang="ru-RU" sz="2800" dirty="0"/>
              <a:t>· Анализ и синтез</a:t>
            </a:r>
          </a:p>
          <a:p>
            <a:r>
              <a:rPr lang="ru-RU" sz="2800" dirty="0"/>
              <a:t>· Дедукция и </a:t>
            </a:r>
            <a:r>
              <a:rPr lang="ru-RU" sz="2800" dirty="0" smtClean="0"/>
              <a:t>индукция</a:t>
            </a:r>
            <a:endParaRPr lang="ru-RU" altLang="ru-RU" sz="3000" dirty="0">
              <a:latin typeface="Palatino Linotype" panose="02040502050505030304" pitchFamily="18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3000" dirty="0">
              <a:latin typeface="Palatino Linotype" panose="02040502050505030304" pitchFamily="18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800" dirty="0">
              <a:latin typeface="Arbat-Bold" pitchFamily="2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800" dirty="0">
              <a:latin typeface="Arbat-Bold" pitchFamily="2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800" dirty="0">
              <a:latin typeface="Arbat-Bold" pitchFamily="2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800" dirty="0">
              <a:latin typeface="Arbat-Bold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B1E4-0B19-4F3B-A8B8-01C48C2D32BA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71296" y="260648"/>
            <a:ext cx="8229600" cy="1143000"/>
          </a:xfrm>
        </p:spPr>
        <p:txBody>
          <a:bodyPr/>
          <a:lstStyle/>
          <a:p>
            <a:r>
              <a:rPr lang="ru-RU" altLang="ru-RU" sz="4000" dirty="0">
                <a:latin typeface="Arbat-Bold" pitchFamily="2" charset="0"/>
              </a:rPr>
              <a:t/>
            </a:r>
            <a:br>
              <a:rPr lang="ru-RU" altLang="ru-RU" sz="4000" dirty="0">
                <a:latin typeface="Arbat-Bold" pitchFamily="2" charset="0"/>
              </a:rPr>
            </a:br>
            <a:r>
              <a:rPr lang="ru-RU" altLang="ru-RU" sz="4000" dirty="0">
                <a:latin typeface="Arbat-Bold" pitchFamily="2" charset="0"/>
              </a:rPr>
              <a:t/>
            </a:r>
            <a:br>
              <a:rPr lang="ru-RU" altLang="ru-RU" sz="4000" dirty="0">
                <a:latin typeface="Arbat-Bold" pitchFamily="2" charset="0"/>
              </a:rPr>
            </a:br>
            <a:endParaRPr lang="ru-RU" altLang="ru-RU" sz="4000" dirty="0">
              <a:latin typeface="Arbat-Bold" pitchFamily="2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296" y="2132856"/>
            <a:ext cx="8291512" cy="4461722"/>
          </a:xfrm>
        </p:spPr>
        <p:txBody>
          <a:bodyPr/>
          <a:lstStyle/>
          <a:p>
            <a:r>
              <a:rPr lang="ru-RU" dirty="0"/>
              <a:t>2. </a:t>
            </a:r>
            <a:r>
              <a:rPr lang="ru-RU" dirty="0" err="1"/>
              <a:t>Частнонаучные</a:t>
            </a:r>
            <a:r>
              <a:rPr lang="ru-RU" dirty="0"/>
              <a:t>:</a:t>
            </a:r>
          </a:p>
          <a:p>
            <a:r>
              <a:rPr lang="ru-RU" dirty="0"/>
              <a:t>· Системный анализ</a:t>
            </a:r>
          </a:p>
          <a:p>
            <a:r>
              <a:rPr lang="ru-RU" dirty="0"/>
              <a:t>· Структурно-функциональный анализ</a:t>
            </a:r>
          </a:p>
          <a:p>
            <a:r>
              <a:rPr lang="ru-RU" dirty="0"/>
              <a:t>· Моделирование</a:t>
            </a:r>
          </a:p>
          <a:p>
            <a:r>
              <a:rPr lang="ru-RU" dirty="0"/>
              <a:t>· Статистические методы</a:t>
            </a:r>
          </a:p>
          <a:p>
            <a:r>
              <a:rPr lang="ru-RU" dirty="0"/>
              <a:t>· Психологические</a:t>
            </a:r>
          </a:p>
          <a:p>
            <a:pPr marL="609600" indent="-609600">
              <a:buFont typeface="Wingdings" panose="05000000000000000000" pitchFamily="2" charset="2"/>
              <a:buNone/>
            </a:pPr>
            <a:endParaRPr lang="ru-RU" altLang="ru-RU" dirty="0">
              <a:latin typeface="Estrangelo Edessa" panose="03080600000000000000" pitchFamily="66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198592"/>
            <a:ext cx="81472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Политический менеджмент имеет прикладной и теоретический уровень.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75043-14AB-43B1-B128-AA4A03BC8E30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 Прикладные:</a:t>
            </a:r>
            <a:endParaRPr lang="ru-RU" altLang="ru-RU" sz="3600" b="1" u="sng" dirty="0">
              <a:solidFill>
                <a:schemeClr val="accent2"/>
              </a:solidFill>
              <a:latin typeface="Estrangelo Edessa" panose="03080600000000000000" pitchFamily="66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8143875" cy="5040312"/>
          </a:xfrm>
        </p:spPr>
        <p:txBody>
          <a:bodyPr/>
          <a:lstStyle/>
          <a:p>
            <a:r>
              <a:rPr lang="ru-RU" sz="2400" dirty="0"/>
              <a:t>· Структурализм – подход, в соответствии с которым поведение людей предопределено теми социальными структурами, в которые люди включены</a:t>
            </a:r>
            <a:r>
              <a:rPr lang="ru-RU" sz="2400" dirty="0" smtClean="0"/>
              <a:t>.</a:t>
            </a:r>
          </a:p>
          <a:p>
            <a:pPr marL="0" indent="0">
              <a:buNone/>
            </a:pPr>
            <a:endParaRPr lang="ru-RU" sz="2400" dirty="0"/>
          </a:p>
          <a:p>
            <a:r>
              <a:rPr lang="ru-RU" sz="2400" dirty="0"/>
              <a:t>· Топологический – человек одновременно включен во множество социальных структур, которые могут предъявлять ему противоречивые требования (оказывать структурное давление). Политика – многомерное пространство, в котором человек размещается с привязкой ко многим осям координат.</a:t>
            </a:r>
          </a:p>
          <a:p>
            <a:pPr marL="0" indent="0">
              <a:buNone/>
            </a:pPr>
            <a:endParaRPr lang="ru-RU" altLang="ru-RU" sz="2400" b="1" i="1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538</Words>
  <Application>Microsoft Office PowerPoint</Application>
  <PresentationFormat>Экран (4:3)</PresentationFormat>
  <Paragraphs>84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4" baseType="lpstr">
      <vt:lpstr>Arbat-Bold</vt:lpstr>
      <vt:lpstr>Arial</vt:lpstr>
      <vt:lpstr>Century</vt:lpstr>
      <vt:lpstr>Century Gothic</vt:lpstr>
      <vt:lpstr>Estrangelo Edessa</vt:lpstr>
      <vt:lpstr>MS Mincho</vt:lpstr>
      <vt:lpstr>Palatino Linotype</vt:lpstr>
      <vt:lpstr>Sylfaen</vt:lpstr>
      <vt:lpstr>Wingdings</vt:lpstr>
      <vt:lpstr>Оформление по умолчанию</vt:lpstr>
      <vt:lpstr>Казахский Национальный Университет им. аль-Фараби</vt:lpstr>
      <vt:lpstr>Презентация PowerPoint</vt:lpstr>
      <vt:lpstr>План лекции:</vt:lpstr>
      <vt:lpstr>Объект и предмет курса</vt:lpstr>
      <vt:lpstr>Механизмы формирования политического поведения:</vt:lpstr>
      <vt:lpstr>Механизмы формирования политического поведения:</vt:lpstr>
      <vt:lpstr>Политический менеджмент имеет прикладной и теоретический уровень.</vt:lpstr>
      <vt:lpstr>  </vt:lpstr>
      <vt:lpstr> Прикладные:</vt:lpstr>
      <vt:lpstr>Прикладные:</vt:lpstr>
      <vt:lpstr>Прикладные:</vt:lpstr>
      <vt:lpstr> Практические задачи, решаемые политическим менеджментом:</vt:lpstr>
      <vt:lpstr>Основные направления политического менеджмента:</vt:lpstr>
      <vt:lpstr>      Использованная литература :  1. Семенов, В. А. Политический менеджмент : учеб. пособие для академического бакалавриата / В. А. Семенов, В. Н. Колесников. — 2-е изд., испр. и доп. — М. : Издательство Юрайт, 2018. — 298 с. 2. Бокаев С.О. Политические технологии как фактор формирования общестенного мнения и электорального поведения: мировой опыт и Казахстан.- А.: Қазақ университеті, 2009 г.  3. . Пушкарева, Г. В.  Политический менеджмент : учебник и практикум для академического бакалавриата / Г. В. Пушкарева. — Москва : Издательство Юрайт, 2019. — 365 с.. 4.  Шелдрейк Дж. Теория менеджмента: от тейлоризма до япони-зации / Пер. с англ. под ред. В.А. Спивака. - СПб.: Питер, 2015. 5. Колесников В.Н., Семенов В.А. Политический менеджмент. Учебное пособие. — СПб.: Питер, 2012. — 320 с</vt:lpstr>
    </vt:vector>
  </TitlesOfParts>
  <Company>ИОЦРНРК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ПОЛИТИЧЕСКИЙ МЕНЕДЖМЕНТ  лекция-1</dc:title>
  <dc:creator>олег</dc:creator>
  <cp:lastModifiedBy>aigul.abzhapparova@gmail.com</cp:lastModifiedBy>
  <cp:revision>83</cp:revision>
  <dcterms:created xsi:type="dcterms:W3CDTF">2005-02-08T18:38:02Z</dcterms:created>
  <dcterms:modified xsi:type="dcterms:W3CDTF">2020-09-09T15:11:21Z</dcterms:modified>
</cp:coreProperties>
</file>